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gNYPp8K0q2czHQ/zN6+lJ5AjpQ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2cda352f2_3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2cda352f2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“fast” is not enough, we need “faster”</a:t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There are two parts: one is a technique call Anchor, and the other is RPN</a:t>
            </a:r>
            <a:endParaRPr/>
          </a:p>
        </p:txBody>
      </p:sp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Here’s the figure for workflow of Faster R-CNN. The </a:t>
            </a:r>
            <a:r>
              <a:rPr lang="en-US"/>
              <a:t>difference</a:t>
            </a:r>
            <a:r>
              <a:rPr lang="en-US"/>
              <a:t> from Fast R-CNN is it use RPN instead of selective search to do the proposal, which can be calculated by GPU that much faster than CPU.</a:t>
            </a:r>
            <a:endParaRPr/>
          </a:p>
        </p:txBody>
      </p:sp>
      <p:sp>
        <p:nvSpPr>
          <p:cNvPr id="211" name="Google Shape;2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As we can see, in this case, we have 3 scales and 3 aspect ratios, that k equals to 9.</a:t>
            </a:r>
            <a:endParaRPr/>
          </a:p>
        </p:txBody>
      </p:sp>
      <p:sp>
        <p:nvSpPr>
          <p:cNvPr id="217" name="Google Shape;21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Let’s take a look inside RPN. It do “anchor” for each block in 7 by 7 feature map, then get two parts, 18 for classification, 36 for regression.</a:t>
            </a:r>
            <a:endParaRPr/>
          </a:p>
        </p:txBody>
      </p:sp>
      <p:sp>
        <p:nvSpPr>
          <p:cNvPr id="225" name="Google Shape;22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it’s 18 and 36? It’s because we have k equals to 9. 2k means there “is” or "not" an object, 4k means x, y, width and height.</a:t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And it </a:t>
            </a:r>
            <a:r>
              <a:rPr lang="en-US"/>
              <a:t>looks like this.</a:t>
            </a:r>
            <a:endParaRPr/>
          </a:p>
        </p:txBody>
      </p:sp>
      <p:sp>
        <p:nvSpPr>
          <p:cNvPr id="239" name="Google Shape;23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the end, we take a look at the loss function. Due to the time, we only talk about one place. pi* is 1 if there’s an object, 0 otherwise. In other words, if there’s no object, the loss of regression is not important.</a:t>
            </a:r>
            <a:endParaRPr/>
          </a:p>
        </p:txBody>
      </p:sp>
      <p:sp>
        <p:nvSpPr>
          <p:cNvPr id="246" name="Google Shape;24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25f7b305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a25f7b305e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25f7b305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a25f7b305e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25f7b30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2a25f7b305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25f7b305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2a25f7b305e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5f7b305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2a25f7b305e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62cda352f2_3_10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262cda352f2_3_10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262cda352f2_3_10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62cda352f2_3_13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262cda352f2_3_13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262cda352f2_3_1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62cda352f2_3_1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62cda352f2_3_10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262cda352f2_3_1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62cda352f2_3_1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262cda352f2_3_1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262cda352f2_3_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62cda352f2_3_1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62cda352f2_3_11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262cda352f2_3_11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262cda352f2_3_1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62cda352f2_3_1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262cda352f2_3_1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62cda352f2_3_12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262cda352f2_3_12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62cda352f2_3_1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62cda352f2_3_12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262cda352f2_3_1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62cda352f2_3_12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62cda352f2_3_12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262cda352f2_3_12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262cda352f2_3_12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262cda352f2_3_1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62cda352f2_3_135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262cda352f2_3_1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62cda352f2_3_9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62cda352f2_3_9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62cda352f2_3_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uy_55Ziq3U-FBIOlv-v8A2Hy3od4rWyr?usp=sharing" TargetMode="External"/><Relationship Id="rId4" Type="http://schemas.openxmlformats.org/officeDocument/2006/relationships/hyperlink" Target="https://github.com/facebookresearch/detectron2" TargetMode="External"/><Relationship Id="rId5" Type="http://schemas.openxmlformats.org/officeDocument/2006/relationships/hyperlink" Target="https://arxiv.org/abs/1703.06870" TargetMode="External"/><Relationship Id="rId6" Type="http://schemas.openxmlformats.org/officeDocument/2006/relationships/hyperlink" Target="https://hackmd.io/@2peEy1j8QSygBgdKIEZpJQ/HkIsfQih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2cda352f2_3_14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Data Science Final Project</a:t>
            </a:r>
            <a:endParaRPr/>
          </a:p>
        </p:txBody>
      </p:sp>
      <p:sp>
        <p:nvSpPr>
          <p:cNvPr id="55" name="Google Shape;55;g262cda352f2_3_144"/>
          <p:cNvSpPr txBox="1"/>
          <p:nvPr>
            <p:ph idx="1" type="subTitle"/>
          </p:nvPr>
        </p:nvSpPr>
        <p:spPr>
          <a:xfrm>
            <a:off x="7454325" y="4313025"/>
            <a:ext cx="3924900" cy="173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3035">
                <a:solidFill>
                  <a:schemeClr val="dk1"/>
                </a:solidFill>
              </a:rPr>
              <a:t>111550038 	 陳易</a:t>
            </a:r>
            <a:endParaRPr sz="3035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3035">
                <a:solidFill>
                  <a:schemeClr val="dk1"/>
                </a:solidFill>
              </a:rPr>
              <a:t>111550151 徐嘉亨</a:t>
            </a:r>
            <a:endParaRPr sz="3035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3035">
                <a:solidFill>
                  <a:schemeClr val="dk1"/>
                </a:solidFill>
              </a:rPr>
              <a:t>111550177 吳定霖</a:t>
            </a:r>
            <a:endParaRPr sz="3035">
              <a:solidFill>
                <a:schemeClr val="dk1"/>
              </a:solidFill>
            </a:endParaRPr>
          </a:p>
        </p:txBody>
      </p:sp>
      <p:sp>
        <p:nvSpPr>
          <p:cNvPr id="56" name="Google Shape;56;g262cda352f2_3_1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g262cda352f2_3_144"/>
          <p:cNvSpPr txBox="1"/>
          <p:nvPr/>
        </p:nvSpPr>
        <p:spPr>
          <a:xfrm>
            <a:off x="1285400" y="4313025"/>
            <a:ext cx="355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Topic 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RCNN-Family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/>
        </p:nvSpPr>
        <p:spPr>
          <a:xfrm>
            <a:off x="391852" y="374030"/>
            <a:ext cx="8602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Detector (SVM classifier, Bbox regressor)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 rotWithShape="1">
          <a:blip r:embed="rId3">
            <a:alphaModFix/>
          </a:blip>
          <a:srcRect b="41988" l="36769" r="37573" t="29825"/>
          <a:stretch/>
        </p:blipFill>
        <p:spPr>
          <a:xfrm>
            <a:off x="1243263" y="2220140"/>
            <a:ext cx="3521242" cy="24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4">
            <a:alphaModFix/>
          </a:blip>
          <a:srcRect b="32748" l="38377" r="35965" t="39065"/>
          <a:stretch/>
        </p:blipFill>
        <p:spPr>
          <a:xfrm>
            <a:off x="6705598" y="2101516"/>
            <a:ext cx="3866149" cy="265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5">
            <a:alphaModFix/>
          </a:blip>
          <a:srcRect b="39766" l="21271" r="23583" t="46667"/>
          <a:stretch/>
        </p:blipFill>
        <p:spPr>
          <a:xfrm>
            <a:off x="2799347" y="5181600"/>
            <a:ext cx="6050737" cy="93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/>
        </p:nvSpPr>
        <p:spPr>
          <a:xfrm>
            <a:off x="391852" y="374030"/>
            <a:ext cx="8602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Detector (SVM classifier, Bbox regressor)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947" y="1565859"/>
            <a:ext cx="7184106" cy="4833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/>
        </p:nvSpPr>
        <p:spPr>
          <a:xfrm>
            <a:off x="391852" y="374030"/>
            <a:ext cx="28271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Shortcoming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1379399" y="2339000"/>
            <a:ext cx="9433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large memory to store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vector of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times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 s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econds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/>
        </p:nvSpPr>
        <p:spPr>
          <a:xfrm>
            <a:off x="4599600" y="3044250"/>
            <a:ext cx="299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R-CNN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/>
        </p:nvSpPr>
        <p:spPr>
          <a:xfrm>
            <a:off x="741003" y="1523682"/>
            <a:ext cx="10710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the entire image through convolution to generate a feature map.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ROI pooling layer to standardize dimensions.</a:t>
            </a:r>
            <a:endParaRPr sz="1200">
              <a:solidFill>
                <a:srgbClr val="37415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SVM with softmax for classification in the neural network.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/>
        </p:nvSpPr>
        <p:spPr>
          <a:xfrm>
            <a:off x="391852" y="374030"/>
            <a:ext cx="75911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of Interest (selective search)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Nxc9gxQCnyZ2ahSgSVTHpw.png"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824" y="1385136"/>
            <a:ext cx="7115175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/>
        </p:nvSpPr>
        <p:spPr>
          <a:xfrm>
            <a:off x="391852" y="374030"/>
            <a:ext cx="74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Proposals (selective search)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0*I1j6X3hNZ28DtjiI" id="159" name="Google Shape;1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701" y="1559845"/>
            <a:ext cx="8179720" cy="483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391852" y="374030"/>
            <a:ext cx="59534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Extractor (VGG 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roduction-media.paperswithcode.com/methods/new_arch.jpg" id="166" name="Google Shape;166;p17"/>
          <p:cNvPicPr preferRelativeResize="0"/>
          <p:nvPr/>
        </p:nvPicPr>
        <p:blipFill rotWithShape="1">
          <a:blip r:embed="rId3">
            <a:alphaModFix/>
          </a:blip>
          <a:srcRect b="40585" l="-536" r="25461" t="0"/>
          <a:stretch/>
        </p:blipFill>
        <p:spPr>
          <a:xfrm>
            <a:off x="1362400" y="1732546"/>
            <a:ext cx="9153201" cy="407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/>
        </p:nvSpPr>
        <p:spPr>
          <a:xfrm>
            <a:off x="391852" y="374030"/>
            <a:ext cx="38132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Pooling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K4RPiPzWIVPErMDvvaCDnw.png"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306" y="1489303"/>
            <a:ext cx="7505199" cy="47856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391852" y="374030"/>
            <a:ext cx="20068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roduction-media.paperswithcode.com/methods/new_arch.jpg" id="180" name="Google Shape;180;p19"/>
          <p:cNvPicPr preferRelativeResize="0"/>
          <p:nvPr/>
        </p:nvPicPr>
        <p:blipFill rotWithShape="1">
          <a:blip r:embed="rId3">
            <a:alphaModFix/>
          </a:blip>
          <a:srcRect b="40585" l="-536" r="25461" t="0"/>
          <a:stretch/>
        </p:blipFill>
        <p:spPr>
          <a:xfrm>
            <a:off x="1362400" y="1732546"/>
            <a:ext cx="9153201" cy="407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5286298" y="2754975"/>
            <a:ext cx="195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R-CNN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/>
        </p:nvSpPr>
        <p:spPr>
          <a:xfrm>
            <a:off x="391852" y="374030"/>
            <a:ext cx="300755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cCcB0QkVW3MaPNZDoDiSVQ.png"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675" y="1916029"/>
            <a:ext cx="9010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v2/resize:fit:1225/1*9rFggHzTElZLCh0Q6RYM9g.png"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8343" y="3498105"/>
            <a:ext cx="7296497" cy="271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391852" y="374030"/>
            <a:ext cx="282712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Shortcoming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072550" y="2767200"/>
            <a:ext cx="804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AutoNum type="arabicPeriod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times faster, but still too slow</a:t>
            </a:r>
            <a:endParaRPr b="0" i="0" sz="4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AutoNum type="arabicPeriod"/>
            </a:pPr>
            <a:r>
              <a:rPr b="0" i="0" lang="en-US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bottle neck</a:t>
            </a:r>
            <a:endParaRPr sz="4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/>
        </p:nvSpPr>
        <p:spPr>
          <a:xfrm>
            <a:off x="4463700" y="3051900"/>
            <a:ext cx="3264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/>
        </p:nvSpPr>
        <p:spPr>
          <a:xfrm>
            <a:off x="2338850" y="2390100"/>
            <a:ext cx="7838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AutoNum type="arabicPeriod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0" i="0" lang="en-US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AutoNum type="arabicPeriod"/>
            </a:pPr>
            <a:r>
              <a:rPr lang="en-US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Selective Search with </a:t>
            </a:r>
            <a:r>
              <a:rPr b="0" i="0" lang="en-US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iro.medium.com/v2/resize:fit:737/1*ndYVI-YCEGCoyRst1ytHjA.png" id="213" name="Google Shape;2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357" y="552751"/>
            <a:ext cx="5109286" cy="5752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391852" y="374030"/>
            <a:ext cx="16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X36ZRFab42L4Rwn22j8d6Q.png"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216" y="1418592"/>
            <a:ext cx="7193882" cy="438614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7251032" y="5070076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3 x 3 = 9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391852" y="374030"/>
            <a:ext cx="6751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750/1*ddngAD0M9ovnPcg9YaZu9g.png"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61" y="1192080"/>
            <a:ext cx="8723342" cy="49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/>
        </p:nvSpPr>
        <p:spPr>
          <a:xfrm>
            <a:off x="391852" y="374030"/>
            <a:ext cx="6751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8X-3ENiigOPiJI7YAOYTRw.png"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12" y="1168317"/>
            <a:ext cx="84105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391852" y="374030"/>
            <a:ext cx="6751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q89o8Xo0EmnVcfte6vTHYQ.png"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71625"/>
            <a:ext cx="92202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391852" y="374030"/>
            <a:ext cx="39982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RPN Loss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225/1*yVaxMJ-2PxsmNVPWS9Rclw.png" id="249" name="Google Shape;2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628" y="2315953"/>
            <a:ext cx="8940084" cy="222609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/>
        </p:nvSpPr>
        <p:spPr>
          <a:xfrm>
            <a:off x="1074750" y="2367000"/>
            <a:ext cx="1004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08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AutoNum type="arabicPeriod"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Proposals (selective search)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AutoNum type="arabicPeriod"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Extractor (AlexNet)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AutoNum type="arabicPeriod"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Detector (SVM classifier, bbox regressor)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4628001" y="3075057"/>
            <a:ext cx="27911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 R-CNN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/>
        </p:nvSpPr>
        <p:spPr>
          <a:xfrm>
            <a:off x="391852" y="374030"/>
            <a:ext cx="6751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 Network (RPN)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v2/resize:fit:1750/0*-tQsWmjcPhVfwRZ4"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/>
        </p:nvSpPr>
        <p:spPr>
          <a:xfrm>
            <a:off x="391852" y="374030"/>
            <a:ext cx="22026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Align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miro.medium.com/v2/resize:fit:1750/0*RTcInnhfoh0m9ItI"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281" y="1081933"/>
            <a:ext cx="8101260" cy="4323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v2/resize:fit:1225/0*IDBowO6956w5RGVw" id="270" name="Google Shape;270;p32"/>
          <p:cNvPicPr preferRelativeResize="0"/>
          <p:nvPr/>
        </p:nvPicPr>
        <p:blipFill rotWithShape="1">
          <a:blip r:embed="rId4">
            <a:alphaModFix/>
          </a:blip>
          <a:srcRect b="4140" l="2635" r="61686" t="5998"/>
          <a:stretch/>
        </p:blipFill>
        <p:spPr>
          <a:xfrm>
            <a:off x="9015663" y="3882950"/>
            <a:ext cx="2831432" cy="284671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25f7b305e_0_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g2a25f7b305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725" y="1353538"/>
            <a:ext cx="5032549" cy="50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25f7b305e_0_83"/>
          <p:cNvSpPr txBox="1"/>
          <p:nvPr/>
        </p:nvSpPr>
        <p:spPr>
          <a:xfrm>
            <a:off x="391852" y="374030"/>
            <a:ext cx="22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Tomato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a25f7b305e_0_83"/>
          <p:cNvSpPr txBox="1"/>
          <p:nvPr/>
        </p:nvSpPr>
        <p:spPr>
          <a:xfrm>
            <a:off x="5507100" y="630850"/>
            <a:ext cx="133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Label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25f7b305e_0_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2a25f7b305e_0_93"/>
          <p:cNvSpPr txBox="1"/>
          <p:nvPr/>
        </p:nvSpPr>
        <p:spPr>
          <a:xfrm>
            <a:off x="391852" y="374030"/>
            <a:ext cx="22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Tomato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a25f7b305e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600" y="1265918"/>
            <a:ext cx="4834802" cy="48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a25f7b305e_0_93"/>
          <p:cNvSpPr txBox="1"/>
          <p:nvPr/>
        </p:nvSpPr>
        <p:spPr>
          <a:xfrm>
            <a:off x="5430900" y="619425"/>
            <a:ext cx="152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Predict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25f7b305e_0_1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g2a25f7b305e_0_116"/>
          <p:cNvSpPr txBox="1"/>
          <p:nvPr/>
        </p:nvSpPr>
        <p:spPr>
          <a:xfrm>
            <a:off x="391852" y="374030"/>
            <a:ext cx="220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Tomato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2a25f7b305e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0030"/>
            <a:ext cx="11887201" cy="401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25f7b305e_0_1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2a25f7b305e_0_102"/>
          <p:cNvSpPr txBox="1"/>
          <p:nvPr/>
        </p:nvSpPr>
        <p:spPr>
          <a:xfrm>
            <a:off x="1588500" y="1042000"/>
            <a:ext cx="9199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Code 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https://colab.research.google.com/drive/1uy_55Ziq3U-FBIOlv-v8A2Hy3od4rWyr?usp=sharing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Reference : 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https://github.com/facebookresearch/detectron2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https://arxiv.org/abs/1703.06870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For more information about Tomato Detection Demo, ask us in QA time : 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https://hackmd.io/@2peEy1j8QSygBgdKIEZpJQ/HkIsfQih2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/>
        </p:nvSpPr>
        <p:spPr>
          <a:xfrm>
            <a:off x="391852" y="374030"/>
            <a:ext cx="74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Proposals (selective search)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8772" l="18055" r="19517" t="23741"/>
          <a:stretch/>
        </p:blipFill>
        <p:spPr>
          <a:xfrm>
            <a:off x="2414337" y="1532022"/>
            <a:ext cx="6849979" cy="462814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/>
        </p:nvSpPr>
        <p:spPr>
          <a:xfrm>
            <a:off x="391852" y="374030"/>
            <a:ext cx="74485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Proposals (selective search)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11696" l="25292" r="24707" t="14840"/>
          <a:stretch/>
        </p:blipFill>
        <p:spPr>
          <a:xfrm>
            <a:off x="2927683" y="1031720"/>
            <a:ext cx="6344654" cy="58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/>
        </p:nvSpPr>
        <p:spPr>
          <a:xfrm>
            <a:off x="391852" y="374030"/>
            <a:ext cx="58510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Extractor (AlexNet)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production-media.paperswithcode.com/methods/Screen_Shot_2020-06-22_at_6.35.45_PM.png"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100" y="1764632"/>
            <a:ext cx="8922142" cy="436813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5f7b305e_0_77"/>
          <p:cNvSpPr txBox="1"/>
          <p:nvPr/>
        </p:nvSpPr>
        <p:spPr>
          <a:xfrm>
            <a:off x="391852" y="374030"/>
            <a:ext cx="585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Extractor (AlexNet)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a25f7b305e_0_77"/>
          <p:cNvSpPr txBox="1"/>
          <p:nvPr/>
        </p:nvSpPr>
        <p:spPr>
          <a:xfrm>
            <a:off x="1216650" y="2151450"/>
            <a:ext cx="9758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Sigmoid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ReLU in Le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Replacing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Avg Pooling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Dropout in si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xth and seventh to replace Fully Connected 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25f7b305e_0_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/>
        </p:nvSpPr>
        <p:spPr>
          <a:xfrm>
            <a:off x="391852" y="374030"/>
            <a:ext cx="585102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Extractor (AlexNet)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420" y="1507708"/>
            <a:ext cx="7768389" cy="460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/>
        </p:nvSpPr>
        <p:spPr>
          <a:xfrm>
            <a:off x="391852" y="374030"/>
            <a:ext cx="8602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Detector (SVM classifier, Bbox regressor)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2284757" y="2514859"/>
            <a:ext cx="721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SVM classifier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AutoNum type="arabicPeriod"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Bbox regressor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2023-08-22T03:35:53Z</dcterms:created>
  <dc:creator>oplabCiti</dc:creator>
</cp:coreProperties>
</file>